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932815" y="191770"/>
            <a:ext cx="103270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12.17</a:t>
            </a:r>
            <a:r>
              <a:rPr lang="zh-CN" altLang="en-US" sz="4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英语早读自主学习建议</a:t>
            </a:r>
            <a:endParaRPr lang="zh-CN" altLang="en-US" sz="40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1920" y="898525"/>
            <a:ext cx="1181798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7:15-7:25 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听跟读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U10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单词并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背诵，朗读</a:t>
            </a:r>
            <a:r>
              <a:rPr lang="en-US" altLang="zh-CN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3a 2</a:t>
            </a: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遍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7:25-7:35 </a:t>
            </a:r>
            <a:r>
              <a:rPr 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听读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2b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，自主朗读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遍。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 7:35-7:45 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背诵短语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都完成者</a:t>
            </a:r>
            <a:r>
              <a:rPr lang="en-US" altLang="zh-CN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,</a:t>
            </a:r>
            <a:r>
              <a:rPr lang="zh-CN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背诵口语话题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36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7:45-7:50 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听写。</a:t>
            </a:r>
            <a:endParaRPr lang="zh-CN" altLang="en-US" sz="36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73530" y="4857750"/>
            <a:ext cx="11389995" cy="12604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en-US" altLang="zh-CN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Actions speak louder than words. </a:t>
            </a:r>
            <a:endParaRPr lang="en-US" altLang="zh-CN" sz="3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r>
              <a:rPr lang="zh-CN" altLang="en-US" sz="40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坐而言不如起而行。</a:t>
            </a:r>
            <a:endParaRPr lang="zh-CN" altLang="en-US" sz="40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13530" y="6173470"/>
            <a:ext cx="4114800" cy="575945"/>
          </a:xfr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/>
          <a:p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青岛六十三中九年级英语集备组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2420" y="8185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3" name="Section B 2b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825740" y="1942465"/>
            <a:ext cx="619125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149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74370" y="389890"/>
            <a:ext cx="1171702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/>
              <a:t>1.</a:t>
            </a:r>
            <a:r>
              <a:rPr lang="zh-CN" altLang="en-US" sz="4000" b="1"/>
              <a:t>出国</a:t>
            </a:r>
            <a:r>
              <a:rPr lang="en-US" altLang="zh-CN" sz="4000" b="1"/>
              <a:t> </a:t>
            </a:r>
            <a:r>
              <a:rPr lang="en-US" altLang="zh-CN" sz="4000" b="1">
                <a:solidFill>
                  <a:srgbClr val="FF0000"/>
                </a:solidFill>
              </a:rPr>
              <a:t>go abroad</a:t>
            </a:r>
            <a:endParaRPr lang="en-US" altLang="zh-CN" sz="4000" b="1">
              <a:solidFill>
                <a:srgbClr val="FF0000"/>
              </a:solidFill>
            </a:endParaRPr>
          </a:p>
          <a:p>
            <a:r>
              <a:rPr lang="en-US" altLang="zh-CN" sz="4000" b="1"/>
              <a:t>2.</a:t>
            </a:r>
            <a:r>
              <a:rPr lang="zh-CN" altLang="en-US" sz="4000" b="1"/>
              <a:t>擦掉黑板上的粉笔</a:t>
            </a:r>
            <a:r>
              <a:rPr lang="en-US" altLang="zh-CN" sz="4000" b="1"/>
              <a:t> </a:t>
            </a:r>
            <a:endParaRPr lang="en-US" altLang="zh-CN" sz="4000" b="1"/>
          </a:p>
          <a:p>
            <a:r>
              <a:rPr lang="en-US" altLang="zh-CN" sz="4000" b="1">
                <a:solidFill>
                  <a:srgbClr val="FF0000"/>
                </a:solidFill>
              </a:rPr>
              <a:t>clean the chalk off the blackboard  </a:t>
            </a:r>
            <a:endParaRPr lang="en-US" altLang="zh-CN" sz="4000" b="1">
              <a:solidFill>
                <a:srgbClr val="FF0000"/>
              </a:solidFill>
            </a:endParaRPr>
          </a:p>
          <a:p>
            <a:r>
              <a:rPr lang="en-US" altLang="zh-CN" sz="4000" b="1">
                <a:solidFill>
                  <a:schemeClr val="tx1"/>
                </a:solidFill>
              </a:rPr>
              <a:t>3.</a:t>
            </a:r>
            <a:r>
              <a:rPr lang="zh-CN" altLang="en-US" sz="4000" b="1">
                <a:solidFill>
                  <a:schemeClr val="tx1"/>
                </a:solidFill>
              </a:rPr>
              <a:t>打包厚衣服</a:t>
            </a:r>
            <a:r>
              <a:rPr lang="en-US" altLang="zh-CN" sz="4000" b="1">
                <a:solidFill>
                  <a:srgbClr val="FF0000"/>
                </a:solidFill>
              </a:rPr>
              <a:t> pack warm clothes</a:t>
            </a:r>
            <a:endParaRPr lang="en-US" altLang="zh-CN" sz="4000" b="1">
              <a:solidFill>
                <a:srgbClr val="FF0000"/>
              </a:solidFill>
            </a:endParaRPr>
          </a:p>
          <a:p>
            <a:r>
              <a:rPr lang="en-US" altLang="zh-CN" sz="4000" b="1"/>
              <a:t>4.</a:t>
            </a:r>
            <a:r>
              <a:rPr lang="zh-CN" altLang="en-US" sz="4000" b="1"/>
              <a:t>社交场合</a:t>
            </a:r>
            <a:r>
              <a:rPr lang="en-US" altLang="zh-CN" sz="4000" b="1"/>
              <a:t> </a:t>
            </a:r>
            <a:r>
              <a:rPr lang="en-US" altLang="zh-CN" sz="4000" b="1">
                <a:solidFill>
                  <a:srgbClr val="FF0000"/>
                </a:solidFill>
              </a:rPr>
              <a:t>social situations</a:t>
            </a:r>
            <a:endParaRPr lang="en-US" altLang="zh-CN" sz="4000" b="1">
              <a:solidFill>
                <a:srgbClr val="FF0000"/>
              </a:solidFill>
            </a:endParaRPr>
          </a:p>
          <a:p>
            <a:r>
              <a:rPr lang="en-US" altLang="zh-CN" sz="4000" b="1"/>
              <a:t>5.</a:t>
            </a:r>
            <a:r>
              <a:rPr lang="zh-CN" altLang="en-US" sz="4000" b="1"/>
              <a:t>脱下手套</a:t>
            </a:r>
            <a:r>
              <a:rPr lang="en-US" altLang="zh-CN" sz="4000" b="1"/>
              <a:t> </a:t>
            </a:r>
            <a:r>
              <a:rPr lang="en-US" altLang="zh-CN" sz="4000" b="1">
                <a:solidFill>
                  <a:srgbClr val="FF0000"/>
                </a:solidFill>
              </a:rPr>
              <a:t>take off the gloves</a:t>
            </a:r>
            <a:endParaRPr lang="en-US" altLang="zh-CN" sz="4000" b="1"/>
          </a:p>
          <a:p>
            <a:r>
              <a:rPr lang="en-US" altLang="zh-CN" sz="4000" b="1"/>
              <a:t>6.</a:t>
            </a:r>
            <a:r>
              <a:rPr lang="zh-CN" altLang="en-US" sz="4000" b="1"/>
              <a:t>敲门</a:t>
            </a:r>
            <a:r>
              <a:rPr lang="en-US" altLang="zh-CN" sz="4000" b="1"/>
              <a:t> </a:t>
            </a:r>
            <a:r>
              <a:rPr lang="en-US" altLang="zh-CN" sz="4000" b="1">
                <a:solidFill>
                  <a:srgbClr val="FF0000"/>
                </a:solidFill>
              </a:rPr>
              <a:t>knock at/ on the door</a:t>
            </a:r>
            <a:endParaRPr lang="en-US" altLang="zh-CN" sz="4000" b="1"/>
          </a:p>
          <a:p>
            <a:r>
              <a:rPr lang="en-US" altLang="zh-CN" sz="4000" b="1"/>
              <a:t>7.</a:t>
            </a:r>
            <a:r>
              <a:rPr lang="zh-CN" altLang="en-US" sz="4000" b="1"/>
              <a:t>值得干</a:t>
            </a:r>
            <a:r>
              <a:rPr lang="en-US" altLang="zh-CN" sz="4000" b="1"/>
              <a:t> </a:t>
            </a:r>
            <a:r>
              <a:rPr lang="en-US" altLang="zh-CN" sz="4000" b="1">
                <a:solidFill>
                  <a:srgbClr val="FF0000"/>
                </a:solidFill>
              </a:rPr>
              <a:t>be worth doing</a:t>
            </a:r>
            <a:endParaRPr lang="en-US" altLang="zh-CN" sz="4000" b="1"/>
          </a:p>
          <a:p>
            <a:endParaRPr lang="en-US" altLang="zh-CN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320040" y="224155"/>
            <a:ext cx="11685905" cy="6185535"/>
          </a:xfrm>
          <a:prstGeom prst="rect">
            <a:avLst/>
          </a:prstGeom>
        </p:spPr>
        <p:txBody>
          <a:bodyPr wrap="square">
            <a:spAutoFit/>
          </a:bodyPr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8.</a:t>
            </a:r>
            <a:r>
              <a:rPr lang="zh-CN" altLang="en-US" sz="3600" b="1">
                <a:sym typeface="+mn-ea"/>
              </a:rPr>
              <a:t>餐桌礼仪</a:t>
            </a:r>
            <a:r>
              <a:rPr lang="en-US" altLang="zh-CN" sz="3600" b="1">
                <a:sym typeface="+mn-ea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table manners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9.</a:t>
            </a:r>
            <a:r>
              <a:rPr lang="zh-CN" altLang="en-US" sz="3600" b="1">
                <a:sym typeface="+mn-ea"/>
              </a:rPr>
              <a:t>用手吃饭</a:t>
            </a:r>
            <a:r>
              <a:rPr lang="en-US" altLang="zh-CN" sz="3600" b="1">
                <a:sym typeface="+mn-ea"/>
              </a:rPr>
              <a:t> 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eat with hands</a:t>
            </a:r>
            <a:endParaRPr lang="en-US" altLang="zh-CN" sz="3600" b="1">
              <a:solidFill>
                <a:srgbClr val="FF0000"/>
              </a:solidFill>
            </a:endParaRPr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10.</a:t>
            </a:r>
            <a:r>
              <a:rPr lang="zh-CN" altLang="en-US" sz="3600" b="1">
                <a:sym typeface="+mn-ea"/>
              </a:rPr>
              <a:t>把筷子插进饭里</a:t>
            </a:r>
            <a:r>
              <a:rPr lang="en-US" altLang="zh-CN" sz="3600" b="1">
                <a:sym typeface="+mn-ea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stick the chopsticks into the food</a:t>
            </a:r>
            <a:endParaRPr lang="en-US" altLang="zh-CN" sz="3600" b="1">
              <a:solidFill>
                <a:srgbClr val="FF0000"/>
              </a:solidFill>
            </a:endParaRPr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11.</a:t>
            </a:r>
            <a:r>
              <a:rPr lang="zh-CN" altLang="en-US" sz="3600" b="1">
                <a:sym typeface="+mn-ea"/>
              </a:rPr>
              <a:t>用筷子敲空碗</a:t>
            </a:r>
            <a:r>
              <a:rPr lang="en-US" altLang="zh-CN" sz="3600" b="1">
                <a:sym typeface="+mn-ea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use the chopsticks to hit an empty bowl    =hit an empty bowl with chopsticks</a:t>
            </a:r>
            <a:endParaRPr lang="en-US" altLang="zh-CN" sz="3600" b="1">
              <a:solidFill>
                <a:srgbClr val="FF0000"/>
              </a:solidFill>
            </a:endParaRPr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12. </a:t>
            </a:r>
            <a:r>
              <a:rPr lang="zh-CN" altLang="en-US" sz="3600" b="1">
                <a:sym typeface="+mn-ea"/>
              </a:rPr>
              <a:t>用筷子指着别人</a:t>
            </a:r>
            <a:r>
              <a:rPr lang="en-US" altLang="zh-CN" sz="3600" b="1">
                <a:sym typeface="+mn-ea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point at sb. with your chopsticks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13.</a:t>
            </a:r>
            <a:r>
              <a:rPr lang="zh-CN" altLang="en-US" sz="3600" b="1">
                <a:sym typeface="+mn-ea"/>
              </a:rPr>
              <a:t>吃饭时</a:t>
            </a:r>
            <a:r>
              <a:rPr lang="en-US" altLang="zh-CN" sz="3600" b="1">
                <a:sym typeface="+mn-ea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at table</a:t>
            </a:r>
            <a:r>
              <a:rPr lang="en-US" altLang="zh-CN" sz="3600" b="1">
                <a:sym typeface="+mn-ea"/>
              </a:rPr>
              <a:t>   </a:t>
            </a:r>
            <a:endParaRPr lang="en-US" altLang="zh-CN" sz="3600" b="1">
              <a:sym typeface="+mn-ea"/>
            </a:endParaRPr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14.</a:t>
            </a:r>
            <a:r>
              <a:rPr lang="zh-CN" altLang="en-US" sz="3600" b="1">
                <a:sym typeface="+mn-ea"/>
              </a:rPr>
              <a:t>在桌子旁边</a:t>
            </a:r>
            <a:r>
              <a:rPr lang="en-US" altLang="zh-CN" sz="3600" b="1">
                <a:sym typeface="+mn-ea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at the table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  <a:p>
            <a:pPr marL="0" algn="l" defTabSz="914400">
              <a:buClrTx/>
              <a:buSzTx/>
              <a:buFontTx/>
            </a:pPr>
            <a:r>
              <a:rPr lang="zh-CN" altLang="en-US" sz="3600" b="1">
                <a:sym typeface="+mn-ea"/>
              </a:rPr>
              <a:t>15.应该干某事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 be</a:t>
            </a:r>
            <a:r>
              <a:rPr lang="zh-CN" altLang="zh-CN" sz="3600" b="1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supposed to do sth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  <a:p>
            <a:pPr marL="0" algn="l" defTabSz="914400">
              <a:buClrTx/>
              <a:buSzTx/>
              <a:buFontTx/>
            </a:pPr>
            <a:r>
              <a:rPr lang="zh-CN" altLang="en-US" sz="3600" b="1">
                <a:sym typeface="+mn-ea"/>
              </a:rPr>
              <a:t>16. 被期待干某事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be</a:t>
            </a:r>
            <a:r>
              <a:rPr lang="zh-CN" altLang="zh-CN" sz="3600" b="1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expected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 to do sth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  <a:p>
            <a:pPr marL="0" algn="l" defTabSz="914400">
              <a:buClrTx/>
              <a:buSzTx/>
              <a:buFontTx/>
            </a:pP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74980" y="188595"/>
            <a:ext cx="7873365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/>
              <a:t>1</a:t>
            </a:r>
            <a:r>
              <a:rPr lang="en-US" altLang="zh-CN" sz="3600" b="1">
                <a:sym typeface="+mn-ea"/>
              </a:rPr>
              <a:t>.</a:t>
            </a:r>
            <a:r>
              <a:rPr lang="zh-CN" altLang="en-US" sz="3600" b="1">
                <a:sym typeface="+mn-ea"/>
              </a:rPr>
              <a:t>出国</a:t>
            </a:r>
            <a:endParaRPr lang="en-US" altLang="zh-CN" sz="3600" b="1">
              <a:solidFill>
                <a:srgbClr val="FF0000"/>
              </a:solidFill>
            </a:endParaRPr>
          </a:p>
          <a:p>
            <a:r>
              <a:rPr lang="en-US" altLang="zh-CN" sz="3600" b="1">
                <a:sym typeface="+mn-ea"/>
              </a:rPr>
              <a:t>2.</a:t>
            </a:r>
            <a:r>
              <a:rPr lang="zh-CN" altLang="en-US" sz="3600" b="1">
                <a:sym typeface="+mn-ea"/>
              </a:rPr>
              <a:t>擦掉黑板上的粉笔</a:t>
            </a:r>
            <a:r>
              <a:rPr lang="en-US" altLang="zh-CN" sz="3600" b="1">
                <a:sym typeface="+mn-ea"/>
              </a:rPr>
              <a:t> </a:t>
            </a:r>
            <a:endParaRPr lang="en-US" altLang="zh-CN" sz="3600" b="1"/>
          </a:p>
          <a:p>
            <a:r>
              <a:rPr lang="zh-CN" altLang="en-US" sz="3600" b="1">
                <a:sym typeface="+mn-ea"/>
              </a:rPr>
              <a:t>3.打包厚衣服</a:t>
            </a:r>
            <a:endParaRPr lang="zh-CN" altLang="en-US" sz="3600" b="1"/>
          </a:p>
          <a:p>
            <a:r>
              <a:rPr lang="en-US" altLang="zh-CN" sz="3600" b="1">
                <a:sym typeface="+mn-ea"/>
              </a:rPr>
              <a:t>4.</a:t>
            </a:r>
            <a:r>
              <a:rPr lang="zh-CN" altLang="en-US" sz="3600" b="1">
                <a:sym typeface="+mn-ea"/>
              </a:rPr>
              <a:t>社交场合</a:t>
            </a:r>
            <a:r>
              <a:rPr lang="en-US" altLang="zh-CN" sz="3600" b="1">
                <a:sym typeface="+mn-ea"/>
              </a:rPr>
              <a:t> </a:t>
            </a:r>
            <a:endParaRPr lang="en-US" altLang="zh-CN" sz="3600" b="1">
              <a:solidFill>
                <a:srgbClr val="FF0000"/>
              </a:solidFill>
            </a:endParaRPr>
          </a:p>
          <a:p>
            <a:r>
              <a:rPr lang="en-US" altLang="zh-CN" sz="3600" b="1">
                <a:sym typeface="+mn-ea"/>
              </a:rPr>
              <a:t>5.</a:t>
            </a:r>
            <a:r>
              <a:rPr lang="zh-CN" altLang="en-US" sz="3600" b="1">
                <a:sym typeface="+mn-ea"/>
              </a:rPr>
              <a:t>脱下手套</a:t>
            </a:r>
            <a:r>
              <a:rPr lang="en-US" altLang="zh-CN" sz="3600" b="1">
                <a:sym typeface="+mn-ea"/>
              </a:rPr>
              <a:t> </a:t>
            </a:r>
            <a:endParaRPr lang="en-US" altLang="zh-CN" sz="3600" b="1"/>
          </a:p>
          <a:p>
            <a:r>
              <a:rPr lang="en-US" altLang="zh-CN" sz="3600" b="1">
                <a:sym typeface="+mn-ea"/>
              </a:rPr>
              <a:t>6.</a:t>
            </a:r>
            <a:r>
              <a:rPr lang="zh-CN" altLang="en-US" sz="3600" b="1">
                <a:sym typeface="+mn-ea"/>
              </a:rPr>
              <a:t>敲门</a:t>
            </a:r>
            <a:r>
              <a:rPr lang="en-US" altLang="zh-CN" sz="3600" b="1">
                <a:sym typeface="+mn-ea"/>
              </a:rPr>
              <a:t> 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7.</a:t>
            </a:r>
            <a:r>
              <a:rPr lang="zh-CN" altLang="en-US" sz="3600" b="1">
                <a:sym typeface="+mn-ea"/>
              </a:rPr>
              <a:t>值得干</a:t>
            </a:r>
            <a:r>
              <a:rPr lang="en-US" altLang="zh-CN" sz="3600" b="1">
                <a:sym typeface="+mn-ea"/>
              </a:rPr>
              <a:t> 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8.</a:t>
            </a:r>
            <a:r>
              <a:rPr lang="zh-CN" altLang="en-US" sz="3600" b="1">
                <a:sym typeface="+mn-ea"/>
              </a:rPr>
              <a:t>餐桌礼仪</a:t>
            </a:r>
            <a:endParaRPr lang="en-US" altLang="zh-CN" sz="3600" b="1"/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9.</a:t>
            </a:r>
            <a:r>
              <a:rPr lang="zh-CN" altLang="en-US" sz="3600" b="1">
                <a:sym typeface="+mn-ea"/>
              </a:rPr>
              <a:t>把筷子插进饭里</a:t>
            </a:r>
            <a:r>
              <a:rPr lang="en-US" altLang="zh-CN" sz="3600" b="1">
                <a:sym typeface="+mn-ea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 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  <a:p>
            <a:pPr marL="0" algn="l" defTabSz="914400">
              <a:buClrTx/>
              <a:buSzTx/>
              <a:buFontTx/>
            </a:pPr>
            <a:r>
              <a:rPr lang="en-US" altLang="zh-CN" sz="3600" b="1">
                <a:sym typeface="+mn-ea"/>
              </a:rPr>
              <a:t>10. </a:t>
            </a:r>
            <a:r>
              <a:rPr lang="zh-CN" altLang="en-US" sz="3600" b="1">
                <a:sym typeface="+mn-ea"/>
              </a:rPr>
              <a:t>用筷子指着别人</a:t>
            </a:r>
            <a:endParaRPr lang="en-US" altLang="zh-CN" sz="3600" b="1"/>
          </a:p>
        </p:txBody>
      </p:sp>
      <p:sp>
        <p:nvSpPr>
          <p:cNvPr id="3" name="文本框 2"/>
          <p:cNvSpPr txBox="1"/>
          <p:nvPr/>
        </p:nvSpPr>
        <p:spPr>
          <a:xfrm>
            <a:off x="7317105" y="302260"/>
            <a:ext cx="4064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>
                <a:solidFill>
                  <a:srgbClr val="FF0000"/>
                </a:solidFill>
                <a:highlight>
                  <a:srgbClr val="FFFF00"/>
                </a:highlight>
              </a:rPr>
              <a:t>默写</a:t>
            </a:r>
            <a:endParaRPr lang="zh-CN" altLang="en-US" sz="48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751</Words>
  <Application>WPS 演示</Application>
  <PresentationFormat>宽屏</PresentationFormat>
  <Paragraphs>47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Times New Roman</vt:lpstr>
      <vt:lpstr>Calibri</vt:lpstr>
      <vt:lpstr>微软雅黑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62</cp:revision>
  <dcterms:created xsi:type="dcterms:W3CDTF">2023-08-09T12:44:00Z</dcterms:created>
  <dcterms:modified xsi:type="dcterms:W3CDTF">2013-01-02T01:18:23Z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D44B3BEC82C1415D88D1AE2D8505A857_13</vt:lpwstr>
  </property>
  <property fmtid="{D5CDD505-2E9C-101B-9397-08002B2CF9AE}" pid="3" name="KSOProductBuildVer">
    <vt:lpwstr>2052-12.1.0.23542</vt:lpwstr>
  </property>
</Properties>
</file>