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8" r:id="rId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p:restoredTop sz="94655"/>
  </p:normalViewPr>
  <p:slideViewPr>
    <p:cSldViewPr snapToGrid="0">
      <p:cViewPr varScale="1">
        <p:scale>
          <a:sx n="99" d="100"/>
          <a:sy n="99" d="100"/>
        </p:scale>
        <p:origin x="10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CBA08D8-BF05-4B4F-8CB8-6F6B8569DAD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AB818821-889C-474E-8F7C-6C4E03A385D4}" type="slidenum">
              <a:rPr kumimoji="1" lang="zh-CN" altLang="en-US" smtClean="0"/>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A08D8-BF05-4B4F-8CB8-6F6B8569DAD9}"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18821-889C-474E-8F7C-6C4E03A385D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0761" y="360609"/>
            <a:ext cx="11526592" cy="6308725"/>
          </a:xfrm>
          <a:prstGeom prst="rect">
            <a:avLst/>
          </a:prstGeom>
          <a:noFill/>
        </p:spPr>
        <p:txBody>
          <a:bodyPr wrap="square" rtlCol="0">
            <a:spAutoFit/>
          </a:bodyPr>
          <a:lstStyle/>
          <a:p>
            <a:r>
              <a:rPr kumimoji="1" lang="zh-CN" altLang="en-US" sz="4000" b="1" dirty="0">
                <a:latin typeface="宋体" panose="02010600030101010101" pitchFamily="2" charset="-122"/>
                <a:ea typeface="宋体" panose="02010600030101010101" pitchFamily="2" charset="-122"/>
              </a:rPr>
              <a:t>英语早读自主学习建议：</a:t>
            </a:r>
            <a:endParaRPr kumimoji="1" lang="en-US" altLang="zh-CN" sz="4000" b="1" dirty="0">
              <a:latin typeface="宋体" panose="02010600030101010101" pitchFamily="2" charset="-122"/>
              <a:ea typeface="宋体" panose="02010600030101010101" pitchFamily="2" charset="-122"/>
            </a:endParaRPr>
          </a:p>
          <a:p>
            <a:pPr marL="742950" indent="-742950">
              <a:buAutoNum type="arabicPeriod"/>
            </a:pPr>
            <a:r>
              <a:rPr kumimoji="1" lang="en-US" altLang="zh-CN" sz="3600" dirty="0">
                <a:latin typeface="宋体" panose="02010600030101010101" pitchFamily="2" charset="-122"/>
                <a:ea typeface="宋体" panose="02010600030101010101" pitchFamily="2" charset="-122"/>
              </a:rPr>
              <a:t>7</a:t>
            </a:r>
            <a:r>
              <a:rPr kumimoji="1" lang="zh-CN" altLang="en-US" sz="3600" dirty="0">
                <a:latin typeface="宋体" panose="02010600030101010101" pitchFamily="2" charset="-122"/>
                <a:ea typeface="宋体" panose="02010600030101010101" pitchFamily="2" charset="-122"/>
              </a:rPr>
              <a:t>：</a:t>
            </a:r>
            <a:r>
              <a:rPr kumimoji="1" lang="en-US" altLang="zh-CN" sz="3600" dirty="0">
                <a:latin typeface="宋体" panose="02010600030101010101" pitchFamily="2" charset="-122"/>
                <a:ea typeface="宋体" panose="02010600030101010101" pitchFamily="2" charset="-122"/>
              </a:rPr>
              <a:t>15-7</a:t>
            </a:r>
            <a:r>
              <a:rPr kumimoji="1" lang="zh-CN" altLang="en-US" sz="3600" dirty="0">
                <a:latin typeface="宋体" panose="02010600030101010101" pitchFamily="2" charset="-122"/>
                <a:ea typeface="宋体" panose="02010600030101010101" pitchFamily="2" charset="-122"/>
              </a:rPr>
              <a:t>：</a:t>
            </a:r>
            <a:r>
              <a:rPr kumimoji="1" lang="en-US" altLang="zh-CN" sz="3600" dirty="0">
                <a:latin typeface="宋体" panose="02010600030101010101" pitchFamily="2" charset="-122"/>
                <a:ea typeface="宋体" panose="02010600030101010101" pitchFamily="2" charset="-122"/>
              </a:rPr>
              <a:t>25</a:t>
            </a:r>
            <a:r>
              <a:rPr kumimoji="1" lang="zh-CN" altLang="en-US" sz="3600" dirty="0">
                <a:latin typeface="宋体" panose="02010600030101010101" pitchFamily="2" charset="-122"/>
                <a:ea typeface="宋体" panose="02010600030101010101" pitchFamily="2" charset="-122"/>
              </a:rPr>
              <a:t> 站立齐读</a:t>
            </a:r>
            <a:r>
              <a:rPr kumimoji="1" lang="zh-CN" altLang="en-US" sz="3600" dirty="0">
                <a:solidFill>
                  <a:srgbClr val="FF0000"/>
                </a:solidFill>
                <a:latin typeface="宋体" panose="02010600030101010101" pitchFamily="2" charset="-122"/>
                <a:ea typeface="宋体" panose="02010600030101010101" pitchFamily="2" charset="-122"/>
              </a:rPr>
              <a:t>人机口袋本，话题</a:t>
            </a:r>
            <a:r>
              <a:rPr kumimoji="1" lang="en-US" altLang="zh-CN" sz="3600" dirty="0">
                <a:solidFill>
                  <a:srgbClr val="FF0000"/>
                </a:solidFill>
                <a:latin typeface="宋体" panose="02010600030101010101" pitchFamily="2" charset="-122"/>
                <a:ea typeface="宋体" panose="02010600030101010101" pitchFamily="2" charset="-122"/>
              </a:rPr>
              <a:t>56</a:t>
            </a:r>
            <a:r>
              <a:rPr kumimoji="1" lang="zh-CN" altLang="en-US" sz="3600" dirty="0">
                <a:solidFill>
                  <a:srgbClr val="FF0000"/>
                </a:solidFill>
                <a:latin typeface="宋体" panose="02010600030101010101" pitchFamily="2" charset="-122"/>
                <a:ea typeface="宋体" panose="02010600030101010101" pitchFamily="2" charset="-122"/>
              </a:rPr>
              <a:t>，</a:t>
            </a:r>
            <a:r>
              <a:rPr kumimoji="1" lang="zh-CN" altLang="en-US" sz="3600" dirty="0">
                <a:latin typeface="宋体" panose="02010600030101010101" pitchFamily="2" charset="-122"/>
                <a:ea typeface="宋体" panose="02010600030101010101" pitchFamily="2" charset="-122"/>
              </a:rPr>
              <a:t>并自行背诵</a:t>
            </a:r>
            <a:endParaRPr kumimoji="1" lang="en-US" altLang="zh-CN" sz="3600" dirty="0">
              <a:latin typeface="宋体" panose="02010600030101010101" pitchFamily="2" charset="-122"/>
              <a:ea typeface="宋体" panose="02010600030101010101" pitchFamily="2" charset="-122"/>
            </a:endParaRPr>
          </a:p>
          <a:p>
            <a:pPr marL="742950" indent="-742950">
              <a:buAutoNum type="arabicPeriod"/>
            </a:pPr>
            <a:r>
              <a:rPr kumimoji="1" lang="en-US" altLang="zh-CN" sz="3600" dirty="0">
                <a:latin typeface="宋体" panose="02010600030101010101" pitchFamily="2" charset="-122"/>
                <a:ea typeface="宋体" panose="02010600030101010101" pitchFamily="2" charset="-122"/>
              </a:rPr>
              <a:t>7</a:t>
            </a:r>
            <a:r>
              <a:rPr kumimoji="1" lang="zh-CN" altLang="en-US" sz="3600" dirty="0">
                <a:latin typeface="宋体" panose="02010600030101010101" pitchFamily="2" charset="-122"/>
                <a:ea typeface="宋体" panose="02010600030101010101" pitchFamily="2" charset="-122"/>
              </a:rPr>
              <a:t>：</a:t>
            </a:r>
            <a:r>
              <a:rPr kumimoji="1" lang="en-US" altLang="zh-CN" sz="3600" dirty="0">
                <a:latin typeface="宋体" panose="02010600030101010101" pitchFamily="2" charset="-122"/>
                <a:ea typeface="宋体" panose="02010600030101010101" pitchFamily="2" charset="-122"/>
              </a:rPr>
              <a:t>25-7:</a:t>
            </a:r>
            <a:r>
              <a:rPr kumimoji="1" lang="zh-CN" altLang="en-US" sz="3600" dirty="0">
                <a:latin typeface="宋体" panose="02010600030101010101" pitchFamily="2" charset="-122"/>
                <a:ea typeface="宋体" panose="02010600030101010101" pitchFamily="2" charset="-122"/>
              </a:rPr>
              <a:t> </a:t>
            </a:r>
            <a:r>
              <a:rPr kumimoji="1" lang="en-US" altLang="zh-CN" sz="3600" dirty="0">
                <a:latin typeface="宋体" panose="02010600030101010101" pitchFamily="2" charset="-122"/>
                <a:ea typeface="宋体" panose="02010600030101010101" pitchFamily="2" charset="-122"/>
              </a:rPr>
              <a:t>40</a:t>
            </a:r>
            <a:r>
              <a:rPr kumimoji="1" lang="zh-CN" altLang="en-US" sz="3600" dirty="0">
                <a:latin typeface="宋体" panose="02010600030101010101" pitchFamily="2" charset="-122"/>
                <a:ea typeface="宋体" panose="02010600030101010101" pitchFamily="2" charset="-122"/>
              </a:rPr>
              <a:t> 课代表</a:t>
            </a:r>
            <a:r>
              <a:rPr kumimoji="1" lang="zh-CN" altLang="en-US" sz="3600" dirty="0">
                <a:solidFill>
                  <a:srgbClr val="FF0000"/>
                </a:solidFill>
                <a:latin typeface="宋体" panose="02010600030101010101" pitchFamily="2" charset="-122"/>
                <a:ea typeface="宋体" panose="02010600030101010101" pitchFamily="2" charset="-122"/>
              </a:rPr>
              <a:t>领读核心词汇</a:t>
            </a:r>
            <a:r>
              <a:rPr kumimoji="1" lang="en-US" altLang="zh-CN" sz="3600" dirty="0">
                <a:solidFill>
                  <a:srgbClr val="FF0000"/>
                </a:solidFill>
                <a:latin typeface="宋体" panose="02010600030101010101" pitchFamily="2" charset="-122"/>
                <a:ea typeface="宋体" panose="02010600030101010101" pitchFamily="2" charset="-122"/>
              </a:rPr>
              <a:t>Day2</a:t>
            </a:r>
            <a:r>
              <a:rPr kumimoji="1" lang="zh-CN" altLang="en-US" sz="3600" dirty="0">
                <a:solidFill>
                  <a:srgbClr val="FF0000"/>
                </a:solidFill>
                <a:latin typeface="宋体" panose="02010600030101010101" pitchFamily="2" charset="-122"/>
                <a:ea typeface="宋体" panose="02010600030101010101" pitchFamily="2" charset="-122"/>
              </a:rPr>
              <a:t> </a:t>
            </a:r>
            <a:r>
              <a:rPr kumimoji="1" lang="zh-CN" altLang="en-US" sz="3600" dirty="0">
                <a:latin typeface="宋体" panose="02010600030101010101" pitchFamily="2" charset="-122"/>
                <a:ea typeface="宋体" panose="02010600030101010101" pitchFamily="2" charset="-122"/>
              </a:rPr>
              <a:t>词汇及词组，自查或同位抽查并默写</a:t>
            </a:r>
            <a:r>
              <a:rPr kumimoji="1" lang="zh-CN" altLang="en-US" sz="3600" dirty="0">
                <a:latin typeface="宋体" panose="02010600030101010101" pitchFamily="2" charset="-122"/>
                <a:ea typeface="宋体" panose="02010600030101010101" pitchFamily="2" charset="-122"/>
              </a:rPr>
              <a:t>批改。</a:t>
            </a:r>
            <a:endParaRPr kumimoji="1" lang="en-US" altLang="zh-CN" sz="3600" dirty="0">
              <a:latin typeface="宋体" panose="02010600030101010101" pitchFamily="2" charset="-122"/>
              <a:ea typeface="宋体" panose="02010600030101010101" pitchFamily="2" charset="-122"/>
            </a:endParaRPr>
          </a:p>
          <a:p>
            <a:pPr marL="742950" indent="-742950">
              <a:buAutoNum type="arabicPeriod"/>
            </a:pPr>
            <a:r>
              <a:rPr kumimoji="1" lang="en-US" altLang="zh-CN" sz="3600" dirty="0">
                <a:latin typeface="宋体" panose="02010600030101010101" pitchFamily="2" charset="-122"/>
                <a:ea typeface="宋体" panose="02010600030101010101" pitchFamily="2" charset="-122"/>
              </a:rPr>
              <a:t>7</a:t>
            </a:r>
            <a:r>
              <a:rPr kumimoji="1" lang="zh-CN" altLang="en-US" sz="3600" dirty="0">
                <a:latin typeface="宋体" panose="02010600030101010101" pitchFamily="2" charset="-122"/>
                <a:ea typeface="宋体" panose="02010600030101010101" pitchFamily="2" charset="-122"/>
              </a:rPr>
              <a:t>：</a:t>
            </a:r>
            <a:r>
              <a:rPr kumimoji="1" lang="en-US" altLang="zh-CN" sz="3600" dirty="0">
                <a:latin typeface="宋体" panose="02010600030101010101" pitchFamily="2" charset="-122"/>
                <a:ea typeface="宋体" panose="02010600030101010101" pitchFamily="2" charset="-122"/>
              </a:rPr>
              <a:t>40-7:</a:t>
            </a:r>
            <a:r>
              <a:rPr kumimoji="1" lang="zh-CN" altLang="en-US" sz="3600" dirty="0">
                <a:latin typeface="宋体" panose="02010600030101010101" pitchFamily="2" charset="-122"/>
                <a:ea typeface="宋体" panose="02010600030101010101" pitchFamily="2" charset="-122"/>
              </a:rPr>
              <a:t> </a:t>
            </a:r>
            <a:r>
              <a:rPr kumimoji="1" lang="en-US" altLang="zh-CN" sz="3600" dirty="0">
                <a:latin typeface="宋体" panose="02010600030101010101" pitchFamily="2" charset="-122"/>
                <a:ea typeface="宋体" panose="02010600030101010101" pitchFamily="2" charset="-122"/>
              </a:rPr>
              <a:t>50</a:t>
            </a:r>
            <a:r>
              <a:rPr kumimoji="1" lang="zh-CN" altLang="en-US" sz="3600" dirty="0">
                <a:latin typeface="宋体" panose="02010600030101010101" pitchFamily="2" charset="-122"/>
                <a:ea typeface="宋体" panose="02010600030101010101" pitchFamily="2" charset="-122"/>
              </a:rPr>
              <a:t> 完成</a:t>
            </a:r>
            <a:r>
              <a:rPr kumimoji="1" lang="zh-CN" altLang="en-US" sz="3600" dirty="0">
                <a:solidFill>
                  <a:srgbClr val="FF0000"/>
                </a:solidFill>
                <a:latin typeface="宋体" panose="02010600030101010101" pitchFamily="2" charset="-122"/>
                <a:ea typeface="宋体" panose="02010600030101010101" pitchFamily="2" charset="-122"/>
              </a:rPr>
              <a:t>核心词汇第</a:t>
            </a:r>
            <a:r>
              <a:rPr kumimoji="1" lang="en-US" altLang="zh-CN" sz="3600" dirty="0">
                <a:solidFill>
                  <a:srgbClr val="FF0000"/>
                </a:solidFill>
                <a:latin typeface="宋体" panose="02010600030101010101" pitchFamily="2" charset="-122"/>
                <a:ea typeface="宋体" panose="02010600030101010101" pitchFamily="2" charset="-122"/>
              </a:rPr>
              <a:t>6</a:t>
            </a:r>
            <a:r>
              <a:rPr kumimoji="1" lang="zh-CN" altLang="en-US" sz="3600" dirty="0">
                <a:solidFill>
                  <a:srgbClr val="FF0000"/>
                </a:solidFill>
                <a:latin typeface="宋体" panose="02010600030101010101" pitchFamily="2" charset="-122"/>
                <a:ea typeface="宋体" panose="02010600030101010101" pitchFamily="2" charset="-122"/>
              </a:rPr>
              <a:t>页训练</a:t>
            </a:r>
            <a:r>
              <a:rPr kumimoji="1" lang="zh-CN" altLang="en-US" sz="3600" dirty="0">
                <a:latin typeface="宋体" panose="02010600030101010101" pitchFamily="2" charset="-122"/>
                <a:ea typeface="宋体" panose="02010600030101010101" pitchFamily="2" charset="-122"/>
              </a:rPr>
              <a:t>。</a:t>
            </a:r>
            <a:endParaRPr kumimoji="1" lang="en-US" altLang="zh-CN" sz="3600" dirty="0">
              <a:latin typeface="宋体" panose="02010600030101010101" pitchFamily="2" charset="-122"/>
              <a:ea typeface="宋体" panose="02010600030101010101" pitchFamily="2" charset="-122"/>
            </a:endParaRPr>
          </a:p>
          <a:p>
            <a:pPr marL="742950" indent="-742950">
              <a:buAutoNum type="arabicPeriod"/>
            </a:pPr>
            <a:r>
              <a:rPr kumimoji="1" lang="zh-CN" altLang="en-US" sz="3600" dirty="0">
                <a:latin typeface="宋体" panose="02010600030101010101" pitchFamily="2" charset="-122"/>
                <a:ea typeface="宋体" panose="02010600030101010101" pitchFamily="2" charset="-122"/>
              </a:rPr>
              <a:t>复习笔记本错题整理和词汇积累部分，或自行做阅读练习。</a:t>
            </a:r>
            <a:endParaRPr kumimoji="1" lang="en-US" altLang="zh-CN" sz="3600" dirty="0">
              <a:latin typeface="宋体" panose="02010600030101010101" pitchFamily="2" charset="-122"/>
              <a:ea typeface="宋体" panose="02010600030101010101" pitchFamily="2" charset="-122"/>
            </a:endParaRPr>
          </a:p>
          <a:p>
            <a:pPr algn="ctr"/>
            <a:r>
              <a:rPr kumimoji="1" lang="zh-CN" altLang="en-US" sz="3600" dirty="0">
                <a:latin typeface="宋体" panose="02010600030101010101" pitchFamily="2" charset="-122"/>
                <a:ea typeface="宋体" panose="02010600030101010101" pitchFamily="2" charset="-122"/>
              </a:rPr>
              <a:t>  </a:t>
            </a:r>
            <a:r>
              <a:rPr kumimoji="1" lang="en-US" altLang="zh-CN" sz="3600" dirty="0">
                <a:solidFill>
                  <a:srgbClr val="FF0000"/>
                </a:solidFill>
                <a:highlight>
                  <a:srgbClr val="FFFF00"/>
                </a:highlight>
                <a:latin typeface="Arial" panose="020B0604020202020204" pitchFamily="34" charset="0"/>
                <a:ea typeface="宋体" panose="02010600030101010101" pitchFamily="2" charset="-122"/>
                <a:cs typeface="Arial" panose="020B0604020202020204" pitchFamily="34" charset="0"/>
              </a:rPr>
              <a:t>Everyone has the potential to be a dark horse.</a:t>
            </a:r>
            <a:endParaRPr kumimoji="1" lang="en-US" altLang="zh-CN" sz="3600" dirty="0">
              <a:solidFill>
                <a:srgbClr val="FF0000"/>
              </a:solidFill>
              <a:highlight>
                <a:srgbClr val="FFFF00"/>
              </a:highlight>
              <a:latin typeface="Arial" panose="020B0604020202020204" pitchFamily="34" charset="0"/>
              <a:ea typeface="宋体" panose="02010600030101010101" pitchFamily="2" charset="-122"/>
              <a:cs typeface="Arial" panose="020B0604020202020204" pitchFamily="34" charset="0"/>
            </a:endParaRPr>
          </a:p>
          <a:p>
            <a:pPr algn="ctr"/>
            <a:r>
              <a:rPr kumimoji="1" lang="zh-CN" altLang="en-US" sz="3600" dirty="0">
                <a:solidFill>
                  <a:srgbClr val="FF0000"/>
                </a:solidFill>
                <a:highlight>
                  <a:srgbClr val="FFFF00"/>
                </a:highlight>
                <a:latin typeface="Arial" panose="020B0604020202020204" pitchFamily="34" charset="0"/>
                <a:ea typeface="宋体" panose="02010600030101010101" pitchFamily="2" charset="-122"/>
                <a:cs typeface="Arial" panose="020B0604020202020204" pitchFamily="34" charset="0"/>
              </a:rPr>
              <a:t>人人皆可为黑马。</a:t>
            </a:r>
            <a:endParaRPr kumimoji="1" lang="en-US" altLang="zh-CN" sz="4800" b="1" dirty="0">
              <a:solidFill>
                <a:srgbClr val="FF0000"/>
              </a:solidFill>
              <a:highlight>
                <a:srgbClr val="FFFF00"/>
              </a:highlight>
              <a:latin typeface="Arial" panose="020B0604020202020204" pitchFamily="34" charset="0"/>
              <a:ea typeface="宋体" panose="02010600030101010101" pitchFamily="2" charset="-122"/>
              <a:cs typeface="Arial" panose="020B0604020202020204" pitchFamily="34" charset="0"/>
            </a:endParaRPr>
          </a:p>
          <a:p>
            <a:r>
              <a:rPr kumimoji="1" lang="zh-CN" altLang="en-US" sz="4000" b="1" dirty="0">
                <a:solidFill>
                  <a:srgbClr val="FF0000"/>
                </a:solidFill>
                <a:latin typeface="宋体" panose="02010600030101010101" pitchFamily="2" charset="-122"/>
                <a:ea typeface="宋体" panose="02010600030101010101" pitchFamily="2" charset="-122"/>
              </a:rPr>
              <a:t>                  </a:t>
            </a:r>
            <a:endParaRPr kumimoji="1" lang="en-US" altLang="zh-CN" sz="4000" b="1" dirty="0">
              <a:solidFill>
                <a:srgbClr val="FF0000"/>
              </a:solidFill>
              <a:latin typeface="宋体" panose="02010600030101010101" pitchFamily="2" charset="-122"/>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09575" y="372745"/>
            <a:ext cx="11311890" cy="6337935"/>
          </a:xfrm>
          <a:prstGeom prst="rect">
            <a:avLst/>
          </a:prstGeom>
        </p:spPr>
        <p:txBody>
          <a:bodyPr wrap="square">
            <a:noAutofit/>
          </a:bodyPr>
          <a:p>
            <a:pPr marL="0" indent="0" algn="just" defTabSz="266700">
              <a:spcBef>
                <a:spcPct val="0"/>
              </a:spcBef>
              <a:spcAft>
                <a:spcPct val="0"/>
              </a:spcAft>
            </a:pPr>
            <a:r>
              <a:rPr lang="en-US" altLang="zh-CN" sz="2800">
                <a:latin typeface="Times New Roman" panose="02020603050405020304" charset="0"/>
                <a:ea typeface="宋体" panose="02010600030101010101" pitchFamily="2" charset="-122"/>
                <a:cs typeface="Times New Roman" panose="02020603050405020304" charset="0"/>
              </a:rPr>
              <a:t>56. What do you think of your hometown?</a:t>
            </a:r>
            <a:endParaRPr lang="en-US" altLang="zh-CN" sz="2800">
              <a:latin typeface="Times New Roman" panose="02020603050405020304" charset="0"/>
              <a:ea typeface="宋体" panose="02010600030101010101" pitchFamily="2" charset="-122"/>
              <a:cs typeface="Times New Roman" panose="02020603050405020304" charset="0"/>
            </a:endParaRPr>
          </a:p>
          <a:p>
            <a:pPr marL="0" indent="0" algn="just" defTabSz="266700">
              <a:spcBef>
                <a:spcPct val="0"/>
              </a:spcBef>
              <a:spcAft>
                <a:spcPct val="0"/>
              </a:spcAft>
            </a:pPr>
            <a:r>
              <a:rPr lang="zh-CN" altLang="en-US" sz="2800">
                <a:latin typeface="Times New Roman" panose="02020603050405020304" charset="0"/>
                <a:ea typeface="宋体" panose="02010600030101010101" pitchFamily="2" charset="-122"/>
                <a:cs typeface="Times New Roman" panose="02020603050405020304" charset="0"/>
              </a:rPr>
              <a:t>基础版：</a:t>
            </a:r>
            <a:endParaRPr lang="zh-CN" altLang="en-US" sz="2800">
              <a:latin typeface="Times New Roman" panose="02020603050405020304" charset="0"/>
              <a:ea typeface="宋体" panose="02010600030101010101" pitchFamily="2" charset="-122"/>
              <a:cs typeface="Times New Roman" panose="02020603050405020304" charset="0"/>
            </a:endParaRPr>
          </a:p>
          <a:p>
            <a:pPr marL="0" indent="0" algn="just" defTabSz="266700">
              <a:spcBef>
                <a:spcPct val="0"/>
              </a:spcBef>
              <a:spcAft>
                <a:spcPct val="0"/>
              </a:spcAft>
            </a:pPr>
            <a:r>
              <a:rPr lang="en-US" altLang="zh-CN" sz="2800">
                <a:latin typeface="Times New Roman" panose="02020603050405020304" charset="0"/>
                <a:ea typeface="宋体" panose="02010600030101010101" pitchFamily="2" charset="-122"/>
                <a:cs typeface="Times New Roman" panose="02020603050405020304" charset="0"/>
              </a:rPr>
              <a:t>My hometown is Qingdao. It is a beautiful city by the sea. It has lovely beaches and green mountains. Many people visit here every summer to swim and see the views. Qingdao is also famous for its fresh and tasty seafood. I am proud of my hometown and I love it very much.</a:t>
            </a:r>
            <a:endParaRPr lang="en-US" altLang="zh-CN" sz="2800">
              <a:latin typeface="Times New Roman" panose="02020603050405020304" charset="0"/>
              <a:ea typeface="宋体" panose="02010600030101010101" pitchFamily="2" charset="-122"/>
              <a:cs typeface="Times New Roman" panose="02020603050405020304" charset="0"/>
            </a:endParaRPr>
          </a:p>
          <a:p>
            <a:pPr marL="0" indent="0" algn="just" defTabSz="266700">
              <a:spcBef>
                <a:spcPct val="0"/>
              </a:spcBef>
              <a:spcAft>
                <a:spcPct val="0"/>
              </a:spcAft>
            </a:pPr>
            <a:r>
              <a:rPr lang="zh-CN" altLang="en-US" sz="2800">
                <a:latin typeface="Times New Roman" panose="02020603050405020304" charset="0"/>
                <a:ea typeface="宋体" panose="02010600030101010101" pitchFamily="2" charset="-122"/>
                <a:cs typeface="Times New Roman" panose="02020603050405020304" charset="0"/>
              </a:rPr>
              <a:t>进阶版：</a:t>
            </a:r>
            <a:endParaRPr lang="zh-CN" altLang="en-US" sz="2800">
              <a:latin typeface="Times New Roman" panose="02020603050405020304" charset="0"/>
              <a:ea typeface="宋体" panose="02010600030101010101" pitchFamily="2" charset="-122"/>
              <a:cs typeface="Times New Roman" panose="02020603050405020304" charset="0"/>
            </a:endParaRPr>
          </a:p>
          <a:p>
            <a:pPr marL="0" indent="0" algn="just" defTabSz="266700">
              <a:spcBef>
                <a:spcPct val="0"/>
              </a:spcBef>
              <a:spcAft>
                <a:spcPct val="0"/>
              </a:spcAft>
            </a:pPr>
            <a:r>
              <a:rPr lang="en-US" altLang="zh-CN" sz="2800">
                <a:latin typeface="Times New Roman" panose="02020603050405020304" charset="0"/>
                <a:ea typeface="宋体" panose="02010600030101010101" pitchFamily="2" charset="-122"/>
                <a:cs typeface="Times New Roman" panose="02020603050405020304" charset="0"/>
              </a:rPr>
              <a:t>My hometown, Qingdao, is a wonderful coastal city that I am deeply proud of. It is famous for its clean beaches and beautiful Laoshan Mountain, which attract many tourists every year. Besides the natural scenery, Qingdao offers delicious food, especially its fresh seafood. The city is clean and the people are friendly. Living here makes me happy, and I believe it is one of the best places in the world.</a:t>
            </a:r>
            <a:endParaRPr lang="en-US" altLang="zh-CN" sz="2800">
              <a:latin typeface="Times New Roman" panose="02020603050405020304" charset="0"/>
              <a:ea typeface="宋体" panose="02010600030101010101" pitchFamily="2" charset="-122"/>
              <a:cs typeface="Times New Roman" panose="02020603050405020304" charset="0"/>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931</Words>
  <Application>WPS 演示</Application>
  <PresentationFormat>宽屏</PresentationFormat>
  <Paragraphs>15</Paragraphs>
  <Slides>2</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vt:i4>
      </vt:variant>
    </vt:vector>
  </HeadingPairs>
  <TitlesOfParts>
    <vt:vector size="12" baseType="lpstr">
      <vt:lpstr>Arial</vt:lpstr>
      <vt:lpstr>宋体</vt:lpstr>
      <vt:lpstr>Wingdings</vt:lpstr>
      <vt:lpstr>Times New Roman</vt:lpstr>
      <vt:lpstr>微软雅黑</vt:lpstr>
      <vt:lpstr>Arial Unicode MS</vt:lpstr>
      <vt:lpstr>等线 Light</vt:lpstr>
      <vt:lpstr>等线</vt:lpstr>
      <vt:lpstr>Calibri</vt:lpstr>
      <vt:lpstr>Office 主题​​</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赵 振聪</dc:creator>
  <cp:lastModifiedBy>AA如月</cp:lastModifiedBy>
  <cp:revision>6</cp:revision>
  <dcterms:created xsi:type="dcterms:W3CDTF">2026-03-05T05:48:00Z</dcterms:created>
  <dcterms:modified xsi:type="dcterms:W3CDTF">2026-03-09T10:08:14Z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BE7417A6A2FD4A99A0D858B3B5878CBD_13</vt:lpwstr>
  </property>
</Properties>
</file>