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4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51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6" Type="http://schemas.openxmlformats.org/officeDocument/2006/relationships/tags" Target="tags/tag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DB73A-5A3F-4710-8940-26DF58ECC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71122-714C-4A61-8A20-FF7B636A51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C00000"/>
                </a:solidFill>
              </a:rPr>
              <a:t>期初评估试卷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C00000"/>
                </a:solidFill>
              </a:rPr>
              <a:t>选择题答案：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1.D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2.C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endParaRPr lang="en-US" altLang="zh-CN" sz="48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3.B 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4.A 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 </a:t>
            </a:r>
            <a:endParaRPr lang="zh-CN" altLang="zh-CN" sz="48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rabicPeriod" startAt="5"/>
              <a:tabLst>
                <a:tab pos="198120" algn="l"/>
              </a:tabLst>
            </a:pP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7.C 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8.B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endParaRPr lang="zh-CN" altLang="zh-CN" sz="48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88900" algn="l"/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10.B 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11.C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12.A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15.B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17.A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4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endParaRPr lang="zh-CN" altLang="zh-CN" sz="48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0875"/>
          </a:xfrm>
        </p:spPr>
        <p:txBody>
          <a:bodyPr>
            <a:normAutofit fontScale="90000"/>
          </a:bodyPr>
          <a:lstStyle/>
          <a:p>
            <a:r>
              <a:rPr lang="en-US" altLang="zh-CN" b="1" dirty="0"/>
              <a:t>6</a:t>
            </a:r>
            <a:r>
              <a:rPr lang="zh-CN" altLang="en-US" b="1" dirty="0"/>
              <a:t>、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1200" y="1126836"/>
            <a:ext cx="10642600" cy="5050127"/>
          </a:xfrm>
        </p:spPr>
        <p:txBody>
          <a:bodyPr/>
          <a:lstStyle/>
          <a:p>
            <a:pPr algn="l"/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①会挽</a:t>
            </a:r>
            <a:r>
              <a:rPr lang="zh-CN" altLang="zh-CN" sz="44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雕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弓如满月</a:t>
            </a:r>
            <a:r>
              <a:rPr lang="en-US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②弓如</a:t>
            </a:r>
            <a:r>
              <a:rPr lang="zh-CN" altLang="zh-CN" sz="44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霹雳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弦惊</a:t>
            </a:r>
            <a:endParaRPr lang="zh-CN" altLang="zh-CN" sz="44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③</a:t>
            </a:r>
            <a:r>
              <a:rPr lang="zh-CN" altLang="zh-CN" sz="44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蜡炬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成灰泪</a:t>
            </a:r>
            <a:r>
              <a:rPr lang="zh-CN" altLang="zh-CN" sz="44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始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干</a:t>
            </a:r>
            <a:r>
              <a:rPr lang="en-US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④安得广</a:t>
            </a:r>
            <a:r>
              <a:rPr lang="zh-CN" altLang="zh-CN" sz="44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厦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千万间</a:t>
            </a:r>
            <a:endParaRPr lang="zh-CN" altLang="zh-CN" sz="44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⑤提携玉龙为</a:t>
            </a:r>
            <a:r>
              <a:rPr lang="zh-CN" altLang="zh-CN" sz="44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君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死</a:t>
            </a:r>
            <a:r>
              <a:rPr lang="en-US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⑥化作春泥更护花</a:t>
            </a:r>
            <a:endParaRPr lang="zh-CN" altLang="zh-CN" sz="44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⑦忽如一夜春风来，⑧千树万树梨花开。</a:t>
            </a:r>
            <a:endParaRPr lang="zh-CN" altLang="zh-CN" sz="44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⑨野芳发而</a:t>
            </a:r>
            <a:r>
              <a:rPr lang="zh-CN" altLang="zh-CN" sz="44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幽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香，⑩佳木秀而繁</a:t>
            </a:r>
            <a:r>
              <a:rPr lang="zh-CN" altLang="zh-CN" sz="44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阴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altLang="zh-CN" sz="44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0988" y="152400"/>
            <a:ext cx="10842812" cy="744072"/>
          </a:xfrm>
        </p:spPr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、赏析意境美</a:t>
            </a:r>
            <a:endParaRPr lang="zh-CN" altLang="en-US" b="1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1127" y="1057835"/>
            <a:ext cx="10762673" cy="511912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示例一</a:t>
            </a:r>
            <a:r>
              <a:rPr lang="en-US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选</a:t>
            </a:r>
            <a:r>
              <a:rPr lang="en-US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en-US" altLang="zh-CN" sz="36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细草、微风、危墙、独舟，写出了</a:t>
            </a:r>
            <a:r>
              <a:rPr lang="zh-CN" altLang="zh-CN" sz="36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静谧而孤寂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的夜（景</a:t>
            </a:r>
            <a:r>
              <a:rPr lang="en-US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“细”“微”凸显环境的清幽</a:t>
            </a:r>
            <a:r>
              <a:rPr lang="en-US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“独”“夜”点明诗人的孤独境遇），</a:t>
            </a:r>
            <a:r>
              <a:rPr lang="zh-CN" altLang="zh-CN" sz="3600" b="1" kern="100" dirty="0">
                <a:solidFill>
                  <a:srgbClr val="C0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景与情交融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，营造出了</a:t>
            </a:r>
            <a:r>
              <a:rPr lang="zh-CN" altLang="zh-CN" sz="36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苍凉萧瑟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的意境，</a:t>
            </a:r>
            <a:r>
              <a:rPr lang="zh-CN" altLang="zh-CN" sz="36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暗含诗人漂泊无依的愁苦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en-US" altLang="zh-CN" sz="36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zh-CN" sz="3600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示例二</a:t>
            </a:r>
            <a:r>
              <a:rPr lang="en-US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选</a:t>
            </a:r>
            <a:r>
              <a:rPr lang="en-US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B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en-US" altLang="zh-CN" sz="36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</a:t>
            </a:r>
            <a:r>
              <a:rPr lang="zh-CN" altLang="zh-CN" sz="36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“天地一沙鸥”自喻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，将茫茫天地与渺小沙鸥对比，</a:t>
            </a:r>
            <a:r>
              <a:rPr lang="zh-CN" altLang="zh-CN" sz="3600" b="1" kern="100" dirty="0">
                <a:solidFill>
                  <a:srgbClr val="C0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既写出天地的辽阔，又凸显自身的孤独渺小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lang="zh-CN" altLang="zh-CN" sz="3600" b="1" kern="100" dirty="0">
                <a:solidFill>
                  <a:srgbClr val="C0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景与情结合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lang="zh-CN" altLang="zh-CN" sz="36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营造出雄浑而孤寂的意境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，抒发了诗人漂泊四方、</a:t>
            </a:r>
            <a:r>
              <a:rPr lang="zh-CN" altLang="zh-CN" sz="36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壮志难酬</a:t>
            </a:r>
            <a:r>
              <a:rPr lang="zh-CN" altLang="zh-CN" sz="36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的感慨。</a:t>
            </a:r>
            <a:endParaRPr lang="zh-CN" altLang="zh-CN" sz="36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</a:rPr>
              <a:t>13</a:t>
            </a:r>
            <a:r>
              <a:rPr lang="zh-CN" altLang="en-US" b="1" dirty="0">
                <a:solidFill>
                  <a:srgbClr val="C00000"/>
                </a:solidFill>
              </a:rPr>
              <a:t>、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27175"/>
            <a:ext cx="10515600" cy="4351338"/>
          </a:xfrm>
        </p:spPr>
        <p:txBody>
          <a:bodyPr/>
          <a:lstStyle/>
          <a:p>
            <a:pPr algn="l"/>
            <a:r>
              <a:rPr lang="zh-CN" altLang="zh-CN" sz="40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①劝说马生专心刻苦（勤奋）学习</a:t>
            </a:r>
            <a:endParaRPr lang="zh-CN" altLang="zh-CN" sz="40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zh-CN" sz="40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②以“布衣之怒”</a:t>
            </a:r>
            <a:r>
              <a:rPr lang="zh-CN" altLang="zh-CN" sz="40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震慑</a:t>
            </a:r>
            <a:r>
              <a:rPr lang="zh-CN" altLang="zh-CN" sz="40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秦王，击溃了秦王的意志（</a:t>
            </a:r>
            <a:r>
              <a:rPr lang="zh-CN" altLang="zh-CN" sz="40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针锋相对</a:t>
            </a:r>
            <a:r>
              <a:rPr lang="zh-CN" altLang="zh-CN" sz="40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，言之有据）</a:t>
            </a:r>
            <a:endParaRPr lang="zh-CN" altLang="zh-CN" sz="40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zh-CN" sz="40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③</a:t>
            </a:r>
            <a:r>
              <a:rPr lang="zh-CN" altLang="zh-CN" sz="40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表面顺应</a:t>
            </a:r>
            <a:r>
              <a:rPr lang="zh-CN" altLang="zh-CN" sz="40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君王意愿，</a:t>
            </a:r>
            <a:r>
              <a:rPr lang="zh-CN" altLang="zh-CN" sz="40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实则</a:t>
            </a:r>
            <a:r>
              <a:rPr lang="zh-CN" altLang="zh-CN" sz="40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将其荒唐主张推至极致，</a:t>
            </a:r>
            <a:r>
              <a:rPr lang="zh-CN" altLang="zh-CN" sz="4000" b="1" kern="100" dirty="0">
                <a:solidFill>
                  <a:srgbClr val="C0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让君王亲眼见其荒谬，主动醒悟。</a:t>
            </a:r>
            <a:endParaRPr lang="zh-CN" altLang="zh-CN" sz="4000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14</a:t>
            </a:r>
            <a:r>
              <a:rPr lang="zh-CN" altLang="en-US" b="1" dirty="0"/>
              <a:t>、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zh-CN" altLang="zh-CN" sz="44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①</a:t>
            </a:r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我们的内心世界需要放大空间。</a:t>
            </a:r>
            <a:endParaRPr lang="zh-CN" altLang="zh-CN" sz="4400" b="1" kern="100" dirty="0">
              <a:effectLst/>
              <a:latin typeface="黑体" panose="02010609060101010101" charset="-122"/>
              <a:ea typeface="黑体" panose="02010609060101010101" charset="-122"/>
              <a:cs typeface="Times New Roman" panose="02020603050405020304" pitchFamily="18" charset="0"/>
            </a:endParaRPr>
          </a:p>
          <a:p>
            <a:pPr algn="l"/>
            <a:r>
              <a:rPr lang="zh-CN" altLang="zh-CN" sz="4400" b="1" kern="100" dirty="0">
                <a:effectLst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②放大内心世界，要把做人的格局放大。</a:t>
            </a:r>
            <a:endParaRPr lang="zh-CN" altLang="zh-CN" sz="4400" b="1" kern="100" dirty="0">
              <a:effectLst/>
              <a:latin typeface="黑体" panose="02010609060101010101" charset="-122"/>
              <a:ea typeface="黑体" panose="02010609060101010101" charset="-122"/>
              <a:cs typeface="Times New Roman" panose="02020603050405020304" pitchFamily="18" charset="0"/>
            </a:endParaRPr>
          </a:p>
          <a:p>
            <a:pPr algn="l"/>
            <a:r>
              <a:rPr lang="zh-CN" altLang="zh-CN" sz="4400" b="1" kern="100" dirty="0">
                <a:solidFill>
                  <a:srgbClr val="C00000"/>
                </a:solidFill>
                <a:effectLst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③放大内心世界需要内外因相结合。</a:t>
            </a:r>
            <a:endParaRPr lang="zh-CN" altLang="zh-CN" sz="4400" b="1" kern="100" dirty="0">
              <a:solidFill>
                <a:srgbClr val="C00000"/>
              </a:solidFill>
              <a:effectLst/>
              <a:latin typeface="黑体" panose="02010609060101010101" charset="-122"/>
              <a:ea typeface="黑体" panose="02010609060101010101" charset="-122"/>
              <a:cs typeface="Times New Roman" panose="02020603050405020304" pitchFamily="18" charset="0"/>
            </a:endParaRPr>
          </a:p>
          <a:p>
            <a:endParaRPr lang="zh-CN" altLang="zh-CN" sz="4400" b="1" kern="100" dirty="0">
              <a:solidFill>
                <a:srgbClr val="C00000"/>
              </a:solidFill>
              <a:effectLst/>
              <a:latin typeface="黑体" panose="02010609060101010101" charset="-122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16</a:t>
            </a:r>
            <a:r>
              <a:rPr lang="zh-CN" altLang="en-US" dirty="0"/>
              <a:t>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>
              <a:buNone/>
              <a:tabLst>
                <a:tab pos="198120" algn="l"/>
              </a:tabLst>
            </a:pPr>
            <a:r>
              <a:rPr lang="en-US" altLang="zh-CN" sz="44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4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44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①难过、心酸</a:t>
            </a:r>
            <a:endParaRPr lang="zh-CN" altLang="zh-CN" sz="4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zh-CN" altLang="zh-CN" sz="44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②无奈却充满信心</a:t>
            </a:r>
            <a:endParaRPr lang="zh-CN" altLang="zh-CN" sz="4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zh-CN" altLang="zh-CN" sz="44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③术前，双手捆绑，术中松绑，术后再次捆绑。</a:t>
            </a:r>
            <a:endParaRPr lang="zh-CN" altLang="zh-CN" sz="4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zh-CN" altLang="zh-CN" sz="44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④欣慰、心疼 </a:t>
            </a:r>
            <a:endParaRPr lang="zh-CN" altLang="zh-CN" sz="4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18</a:t>
            </a:r>
            <a:r>
              <a:rPr lang="zh-CN" altLang="en-US" dirty="0"/>
              <a:t>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0073" y="1579418"/>
            <a:ext cx="11914909" cy="4597545"/>
          </a:xfrm>
        </p:spPr>
        <p:txBody>
          <a:bodyPr/>
          <a:lstStyle/>
          <a:p>
            <a:pPr algn="l"/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运用</a:t>
            </a:r>
            <a:r>
              <a:rPr lang="zh-CN" altLang="zh-CN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比喻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，将孩子呜咽的声音比作“被封在坛子里的风”，（</a:t>
            </a:r>
            <a:r>
              <a:rPr lang="en-US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endParaRPr lang="zh-CN" altLang="zh-CN" sz="4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形象写出声音的</a:t>
            </a:r>
            <a:r>
              <a:rPr lang="zh-CN" altLang="zh-CN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沉闷、压抑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，（</a:t>
            </a:r>
            <a:r>
              <a:rPr lang="en-US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分）突出孩子无法释放的</a:t>
            </a:r>
            <a:r>
              <a:rPr lang="zh-CN" altLang="zh-CN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痛苦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。（孩子身处困境的生存状态。）（孩子被疾病和家庭条件所困的生存状态）。（</a:t>
            </a:r>
            <a:r>
              <a:rPr lang="en-US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endParaRPr lang="zh-CN" altLang="zh-CN" sz="4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表达我对男孩的</a:t>
            </a:r>
            <a:r>
              <a:rPr lang="zh-CN" altLang="zh-CN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心疼（同情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）。（</a:t>
            </a:r>
            <a:r>
              <a:rPr lang="en-US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endParaRPr lang="zh-CN" altLang="zh-CN" sz="4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19</a:t>
            </a:r>
            <a:r>
              <a:rPr lang="zh-CN" altLang="en-US" dirty="0"/>
              <a:t>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236" y="1468582"/>
            <a:ext cx="10836564" cy="4708381"/>
          </a:xfrm>
        </p:spPr>
        <p:txBody>
          <a:bodyPr>
            <a:normAutofit fontScale="92500"/>
          </a:bodyPr>
          <a:lstStyle/>
          <a:p>
            <a:r>
              <a:rPr lang="zh-CN" altLang="zh-CN" sz="4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不矛盾。（</a:t>
            </a:r>
            <a:r>
              <a:rPr lang="en-US" altLang="zh-CN" sz="4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4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endParaRPr lang="en-US" altLang="zh-CN" sz="4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“清晰”指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医学上的边界清晰，</a:t>
            </a:r>
            <a:r>
              <a:rPr lang="zh-CN" altLang="zh-CN" sz="4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作者有信心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通过手术治疗孩子的视网膜脱离，</a:t>
            </a:r>
            <a:r>
              <a:rPr lang="zh-CN" altLang="zh-CN" sz="4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让他重见光明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r>
              <a:rPr lang="en-US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altLang="zh-CN" sz="4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“模糊”</a:t>
            </a:r>
            <a:r>
              <a:rPr lang="zh-CN" altLang="zh-CN" sz="4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指医学的力量有限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4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无法解决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孩子家庭的贫困、失去母亲的痛苦等</a:t>
            </a:r>
            <a:r>
              <a:rPr lang="zh-CN" altLang="zh-CN" sz="4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医学之外的困境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分），</a:t>
            </a:r>
            <a:endParaRPr lang="en-US" altLang="zh-CN" sz="4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体现了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作者对命运的</a:t>
            </a:r>
            <a:r>
              <a:rPr lang="zh-CN" altLang="zh-CN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无奈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与对患者的深切</a:t>
            </a:r>
            <a:r>
              <a:rPr lang="zh-CN" altLang="zh-CN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关怀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。（</a:t>
            </a:r>
            <a:r>
              <a:rPr lang="en-US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40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endParaRPr lang="zh-CN" altLang="zh-CN" sz="4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0982" y="64656"/>
            <a:ext cx="11002818" cy="720436"/>
          </a:xfrm>
        </p:spPr>
        <p:txBody>
          <a:bodyPr/>
          <a:lstStyle/>
          <a:p>
            <a:r>
              <a:rPr lang="en-US" altLang="zh-CN" dirty="0"/>
              <a:t>20</a:t>
            </a:r>
            <a:r>
              <a:rPr lang="zh-CN" altLang="en-US" dirty="0"/>
              <a:t>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0981" y="858982"/>
            <a:ext cx="11563927" cy="5735782"/>
          </a:xfrm>
        </p:spPr>
        <p:txBody>
          <a:bodyPr>
            <a:normAutofit/>
          </a:bodyPr>
          <a:lstStyle/>
          <a:p>
            <a:pPr algn="l"/>
            <a:r>
              <a:rPr lang="en-US" altLang="zh-CN" sz="32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</a:t>
            </a:r>
            <a:r>
              <a:rPr lang="zh-CN" altLang="zh-CN" sz="32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医生做手术时给男孩</a:t>
            </a:r>
            <a:r>
              <a:rPr lang="zh-CN" altLang="zh-CN" sz="3200" b="1" kern="100" dirty="0">
                <a:solidFill>
                  <a:srgbClr val="C0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解除捆绑双手的粗布条。</a:t>
            </a:r>
            <a:endParaRPr lang="zh-CN" altLang="zh-CN" sz="32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en-US" altLang="zh-CN" sz="32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</a:t>
            </a:r>
            <a:r>
              <a:rPr lang="zh-CN" altLang="zh-CN" sz="3200" b="1" kern="100" dirty="0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医生通过手术治疗孩子的眼疾，</a:t>
            </a:r>
            <a:r>
              <a:rPr lang="zh-CN" altLang="zh-CN" sz="3200" b="1" kern="100" dirty="0">
                <a:solidFill>
                  <a:srgbClr val="C0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解除疾病的束缚。</a:t>
            </a:r>
            <a:endParaRPr lang="en-US" altLang="zh-CN" sz="32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zh-CN" sz="3200" b="1" kern="100" dirty="0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en-US" altLang="zh-CN" sz="3200" b="1" kern="100" dirty="0">
                <a:solidFill>
                  <a:srgbClr val="C0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③</a:t>
            </a:r>
            <a:r>
              <a:rPr lang="zh-CN" altLang="en-US" sz="3200" b="1" kern="100" dirty="0">
                <a:solidFill>
                  <a:srgbClr val="C0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解除视障者生活中的困境：</a:t>
            </a:r>
            <a:r>
              <a:rPr lang="zh-CN" altLang="en-US" sz="3200" b="1" kern="100" dirty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免费为贫困患者进行手术，</a:t>
            </a:r>
            <a:r>
              <a:rPr lang="zh-CN" altLang="zh-CN" sz="3200" b="1" kern="100" dirty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给孩子及其家庭带来温暖与支持，拓宽职业路径，培训生活技能，从而帮助他们人摆脱困境，带来生活和命运的希望。</a:t>
            </a:r>
            <a:endParaRPr lang="zh-CN" altLang="zh-CN" sz="3200" b="1" kern="100" dirty="0">
              <a:solidFill>
                <a:srgbClr val="FF0000"/>
              </a:solidFill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zh-CN" sz="32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④</a:t>
            </a:r>
            <a:r>
              <a:rPr lang="zh-CN" altLang="zh-CN" sz="32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解开了自己内心的迷茫：</a:t>
            </a:r>
            <a:r>
              <a:rPr lang="zh-CN" altLang="zh-CN" sz="3200" b="1" kern="100" dirty="0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作者对受助者的心理从“专业自信”转向“坚强奉献”的蜕变。</a:t>
            </a:r>
            <a:r>
              <a:rPr lang="zh-CN" altLang="zh-CN" sz="3200" b="1" kern="100" dirty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（作者作为医生，，从“想做扬破黑暗的剑”转变为“做笨拙的解索人”，坚守务实奉献的理想。）</a:t>
            </a:r>
            <a:endParaRPr lang="zh-CN" altLang="zh-CN" sz="3200" b="1" kern="100" dirty="0">
              <a:solidFill>
                <a:schemeClr val="tx1"/>
              </a:solidFill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zh-CN" sz="3200" b="1" kern="100" dirty="0">
              <a:solidFill>
                <a:schemeClr val="tx1"/>
              </a:solidFill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微信图片_202603101646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4475"/>
            <a:ext cx="12192000" cy="64001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微信图片_202603101646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73355"/>
            <a:ext cx="12192000" cy="60877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微信图片_202603101646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75895"/>
            <a:ext cx="12192000" cy="66827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微信图片_202603101646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3068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49275" y="506095"/>
            <a:ext cx="1124394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作文：</a:t>
            </a:r>
            <a:endParaRPr lang="zh-CN" altLang="en-US" sz="40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新钟摆问旧钟摆如何忍受重复。旧钟回答：</a:t>
            </a:r>
            <a:r>
              <a:rPr lang="en-US" altLang="zh-CN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我从不重复。每次摆动都是新的，因为时间已不是刚才的时间。</a:t>
            </a:r>
            <a:endParaRPr lang="zh-CN" altLang="en-US" sz="40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09040" y="3679825"/>
            <a:ext cx="10038080" cy="13220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在重复中找到“新意”、品质、坚守、温暖</a:t>
            </a:r>
            <a:r>
              <a:rPr lang="en-US" altLang="zh-CN" sz="4000" b="1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------</a:t>
            </a:r>
            <a:endParaRPr lang="en-US" altLang="zh-CN" sz="4000" b="1"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71805" y="0"/>
            <a:ext cx="11292840" cy="1541653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一、从“心态与认知”的角度切入</a:t>
            </a:r>
            <a:endParaRPr lang="zh-CN" altLang="en-US" sz="3200" b="1">
              <a:solidFill>
                <a:srgbClr val="C00000"/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在重复中看见新意</a:t>
            </a:r>
            <a:endParaRPr lang="zh-CN" altLang="en-US" sz="3200" b="1"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核心立意：世界上没有完全相同的两片叶子，也没有完全相同的两次行动。关键在于我们是否用</a:t>
            </a:r>
            <a:r>
              <a:rPr lang="zh-CN" altLang="en-US" sz="32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发展向上</a:t>
            </a:r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的眼光去看待。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写作思路：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可以写自己每天重复的学习、工作，看似枯燥，但每次都有新的收获和感悟。比如，每天背单词，今天记住的词，明天就能在阅读中遇到，这种“重逢”就是新的意义。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拒绝机械，拥抱成长</a:t>
            </a:r>
            <a:endParaRPr lang="zh-CN" altLang="en-US" sz="3200" b="1">
              <a:solidFill>
                <a:srgbClr val="C00000"/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核心立意：把“重复”看作是螺旋式上升的过程，每一次循环都是为了更高层次的突破。</a:t>
            </a:r>
            <a:endParaRPr lang="zh-CN" altLang="en-US" sz="3200" b="1">
              <a:solidFill>
                <a:srgbClr val="C00000"/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写作思路：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可以用运动员的训练为例，他们每天重复着同样的动作，但每一次都在挑战自己的极限，向着更快、更高、更强迈进。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82905" y="154940"/>
            <a:ext cx="11411585" cy="1698561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二、从“价值与意义”的角度切入</a:t>
            </a:r>
            <a:endParaRPr lang="zh-CN" altLang="en-US" sz="2800" b="1">
              <a:solidFill>
                <a:srgbClr val="C00000"/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这个角度更侧重于挖掘重复行为背后的深层价值。</a:t>
            </a:r>
            <a:endParaRPr lang="zh-CN" altLang="en-US" sz="2800" b="1">
              <a:solidFill>
                <a:srgbClr val="C00000"/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“平凡的坚守，不凡的意义”</a:t>
            </a:r>
            <a:r>
              <a:rPr lang="en-US" altLang="zh-CN" sz="28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28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传统文化素材类</a:t>
            </a:r>
            <a:endParaRPr lang="zh-CN" altLang="en-US" sz="2800" b="1">
              <a:solidFill>
                <a:srgbClr val="C00000"/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核心立意：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很多伟大的成就，都源于日复一日的重复坚守。每一次看似相同的付出，都在为最终的质变积蓄力量。</a:t>
            </a:r>
            <a:endParaRPr lang="zh-CN" altLang="en-US" sz="28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写作思路：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可以写大国工匠，他们几十年如一日地打磨同一件作品，每一次敲击都不是简单的重复，而是对完美的无限趋近。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时间的刻度，生命的注脚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核心立意：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就像钟摆记录时间一样，我们的每一次行动，都是在为自己的生命刻下独特的印记。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写作思路：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可以写自己坚持书法、绘画、舞蹈等，每天的练习看似繁琐，但串联起来，就是一部完整的成长史。每一次重复，都是遇到那个独一无二的自己。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81075" y="322580"/>
            <a:ext cx="10230485" cy="346138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4000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结尾升华：</a:t>
            </a:r>
            <a:endParaRPr lang="zh-CN" altLang="en-US" sz="4000">
              <a:solidFill>
                <a:srgbClr val="C00000"/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</a:endParaRPr>
          </a:p>
          <a:p>
            <a:pPr marL="0" indent="53340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4000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   </a:t>
            </a:r>
            <a:r>
              <a:rPr lang="zh-CN" altLang="en-US" sz="4000">
                <a:solidFill>
                  <a:srgbClr val="C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在文章结尾，可以将个人的感悟上升到对社会、对人生的思考。</a:t>
            </a:r>
            <a:endParaRPr lang="zh-CN" altLang="en-US" sz="4000">
              <a:solidFill>
                <a:srgbClr val="C00000"/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TFhNTdiM2IxZGU1OTZkMzg4ZjgwNTM0NjgzZmEzZD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1715</Words>
  <Application>WPS 演示</Application>
  <PresentationFormat>宽屏</PresentationFormat>
  <Paragraphs>99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Calibri</vt:lpstr>
      <vt:lpstr>Times New Roman</vt:lpstr>
      <vt:lpstr>等线 Light</vt:lpstr>
      <vt:lpstr>等线</vt:lpstr>
      <vt:lpstr>微软雅黑</vt:lpstr>
      <vt:lpstr>Arial Unicode MS</vt:lpstr>
      <vt:lpstr>Calibri</vt:lpstr>
      <vt:lpstr>黑体</vt:lpstr>
      <vt:lpstr>Dotum</vt:lpstr>
      <vt:lpstr>Office 主题​​</vt:lpstr>
      <vt:lpstr>1_Office 主题​​</vt:lpstr>
      <vt:lpstr>期初评估试卷</vt:lpstr>
      <vt:lpstr>选择题答案：</vt:lpstr>
      <vt:lpstr>6、</vt:lpstr>
      <vt:lpstr>9、赏析意境美</vt:lpstr>
      <vt:lpstr>13、</vt:lpstr>
      <vt:lpstr>14、</vt:lpstr>
      <vt:lpstr>16、</vt:lpstr>
      <vt:lpstr>18、</vt:lpstr>
      <vt:lpstr>19、</vt:lpstr>
      <vt:lpstr>20、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期初评估试卷</dc:title>
  <dc:creator>13370811978@163.com</dc:creator>
  <cp:lastModifiedBy>Administrator</cp:lastModifiedBy>
  <cp:revision>6</cp:revision>
  <dcterms:created xsi:type="dcterms:W3CDTF">2026-03-04T11:47:00Z</dcterms:created>
  <dcterms:modified xsi:type="dcterms:W3CDTF">2026-03-11T00:42:59Z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DC76275AF9E345B090DB232A68478E2F_12</vt:lpwstr>
  </property>
  <property fmtid="{D5CDD505-2E9C-101B-9397-08002B2CF9AE}" pid="3" name="KSOProductBuildVer">
    <vt:lpwstr>2052-12.1.0.18276</vt:lpwstr>
  </property>
</Properties>
</file>